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255F8-D709-0445-9C03-00CDE9F4EE61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E16CF-609E-D342-BF21-CE2F2B8FE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8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times correspond with the following</a:t>
            </a:r>
            <a:r>
              <a:rPr lang="en-US" baseline="0" dirty="0" smtClean="0"/>
              <a:t> video: https://</a:t>
            </a:r>
            <a:r>
              <a:rPr lang="en-US" baseline="0" dirty="0" err="1" smtClean="0"/>
              <a:t>www.youtube.com</a:t>
            </a:r>
            <a:r>
              <a:rPr lang="en-US" baseline="0" dirty="0" smtClean="0"/>
              <a:t>/</a:t>
            </a:r>
            <a:r>
              <a:rPr lang="en-US" baseline="0" dirty="0" err="1" smtClean="0"/>
              <a:t>watch?v</a:t>
            </a:r>
            <a:r>
              <a:rPr lang="en-US" baseline="0" dirty="0" smtClean="0"/>
              <a:t>=p4qME64SkxM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E16CF-609E-D342-BF21-CE2F2B8FEE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</a:t>
            </a:r>
            <a:r>
              <a:rPr lang="en-US" dirty="0" err="1" smtClean="0"/>
              <a:t>PrmMFFpKxgw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E16CF-609E-D342-BF21-CE2F2B8FEE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87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 ask the students to choose three words from their lists that bring about strong reactions. I say, “If I ask you to write an essay about this book (I won’t) or talk to a friend for fifteen minutes…which of these words sparks the most ideas in your head?” After selecting three words, I ask them to choose the best one.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</a:t>
            </a:r>
            <a:r>
              <a:rPr lang="en-US" baseline="0" dirty="0" smtClean="0"/>
              <a:t> this worksheet https://</a:t>
            </a:r>
            <a:r>
              <a:rPr lang="en-US" baseline="0" dirty="0" err="1" smtClean="0"/>
              <a:t>docs.google.com</a:t>
            </a:r>
            <a:r>
              <a:rPr lang="en-US" baseline="0" dirty="0" smtClean="0"/>
              <a:t>/a/</a:t>
            </a:r>
            <a:r>
              <a:rPr lang="en-US" baseline="0" dirty="0" err="1" smtClean="0"/>
              <a:t>bbchs.org</a:t>
            </a:r>
            <a:r>
              <a:rPr lang="en-US" baseline="0" dirty="0" smtClean="0"/>
              <a:t>/file/d/0B13ar51JaojaOGY4OGViZWUtNWUxNC00YTA5LTk1M2EtNTk3MGIwMDkwZTYy/</a:t>
            </a:r>
            <a:r>
              <a:rPr lang="en-US" baseline="0" dirty="0" err="1" smtClean="0"/>
              <a:t>edit?hl</a:t>
            </a:r>
            <a:r>
              <a:rPr lang="en-US" baseline="0" dirty="0" smtClean="0"/>
              <a:t>=en#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E16CF-609E-D342-BF21-CE2F2B8FEE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07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dobe Caslon Pro"/>
                <a:cs typeface="Adobe Caslon Pro"/>
              </a:rPr>
              <a:t>This step requires plentiful and frequent feedback. I roam the room and check in with each student several times, pointing out errors and helping them push past their first thoughts to their best thoughts.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E16CF-609E-D342-BF21-CE2F2B8FEE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14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dobe Caslon Pro"/>
                <a:cs typeface="Adobe Caslon Pro"/>
              </a:rPr>
              <a:t>I use my example theme statements for The Red Tree to model this selection process. (Note: #3 is NOT a theme.)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E16CF-609E-D342-BF21-CE2F2B8FEE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5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793D2-F7A7-6247-8B2F-707288BE0FFB}" type="datetimeFigureOut">
              <a:rPr lang="en-US" smtClean="0"/>
              <a:t>10/13/14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0E392-B3D2-F042-AE6A-650C3A7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Theme</a:t>
            </a:r>
            <a:endParaRPr lang="en-US" dirty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08371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1010" y="474345"/>
            <a:ext cx="866299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dobe Caslon Pro"/>
                <a:cs typeface="Adobe Caslon Pro"/>
              </a:rPr>
              <a:t>STEP TWO: The author feels that …</a:t>
            </a:r>
          </a:p>
          <a:p>
            <a:endParaRPr lang="en-US" dirty="0" smtClean="0">
              <a:latin typeface="Adobe Caslon Pro"/>
              <a:cs typeface="Adobe Caslon Pro"/>
            </a:endParaRPr>
          </a:p>
          <a:p>
            <a:r>
              <a:rPr lang="en-US" dirty="0" smtClean="0">
                <a:latin typeface="Adobe Caslon Pro"/>
                <a:cs typeface="Adobe Caslon Pro"/>
              </a:rPr>
              <a:t> </a:t>
            </a:r>
            <a:r>
              <a:rPr lang="en-US" sz="2800" dirty="0">
                <a:latin typeface="Adobe Caslon Pro"/>
                <a:cs typeface="Adobe Caslon Pro"/>
              </a:rPr>
              <a:t>T</a:t>
            </a:r>
            <a:r>
              <a:rPr lang="en-US" sz="2800" dirty="0" smtClean="0">
                <a:latin typeface="Adobe Caslon Pro"/>
                <a:cs typeface="Adobe Caslon Pro"/>
              </a:rPr>
              <a:t>ake the best word from step one and plug it into the phrase, “The author feels that ______________…..”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Adobe Caslon Pro"/>
                <a:cs typeface="Adobe Caslon Pro"/>
              </a:rPr>
              <a:t>W</a:t>
            </a:r>
            <a:r>
              <a:rPr lang="en-US" sz="2800" dirty="0" smtClean="0">
                <a:latin typeface="Adobe Caslon Pro"/>
                <a:cs typeface="Adobe Caslon Pro"/>
              </a:rPr>
              <a:t>rite at least three theme statements with that one topic, trying to write something new each time. Don’t write the same idea with different words.</a:t>
            </a:r>
          </a:p>
          <a:p>
            <a:endParaRPr lang="en-US" sz="2800" dirty="0" smtClean="0">
              <a:latin typeface="Adobe Caslon Pro"/>
              <a:cs typeface="Adobe Caslon Pro"/>
            </a:endParaRPr>
          </a:p>
          <a:p>
            <a:r>
              <a:rPr lang="en-US" sz="2800" dirty="0" smtClean="0">
                <a:latin typeface="Adobe Caslon Pro"/>
                <a:cs typeface="Adobe Caslon Pro"/>
              </a:rPr>
              <a:t>I will be walking around to check your examples. </a:t>
            </a:r>
          </a:p>
          <a:p>
            <a:endParaRPr lang="en-US" sz="2800" dirty="0">
              <a:latin typeface="Adobe Caslon Pro"/>
              <a:cs typeface="Adobe Caslon Pro"/>
            </a:endParaRPr>
          </a:p>
          <a:p>
            <a:endParaRPr lang="en-US" dirty="0" smtClean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379021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250" y="88355"/>
            <a:ext cx="8427295" cy="6340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dobe Caslon Pro"/>
                <a:cs typeface="Adobe Caslon Pro"/>
              </a:rPr>
              <a:t>STEP TWO Examples</a:t>
            </a:r>
          </a:p>
          <a:p>
            <a:endParaRPr lang="en-US" dirty="0" smtClean="0">
              <a:latin typeface="Adobe Caslon Pro"/>
              <a:cs typeface="Adobe Caslon Pro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atin typeface="Adobe Caslon Pro"/>
                <a:cs typeface="Adobe Caslon Pro"/>
              </a:rPr>
              <a:t>The author feels that imagination can help any individual overcome the dire, unchanging, and harsh realities of life.</a:t>
            </a:r>
          </a:p>
          <a:p>
            <a:endParaRPr lang="en-US" sz="2400" dirty="0" smtClean="0">
              <a:latin typeface="Adobe Caslon Pro"/>
              <a:cs typeface="Adobe Caslon Pro"/>
            </a:endParaRPr>
          </a:p>
          <a:p>
            <a:r>
              <a:rPr lang="en-US" sz="2400" dirty="0" smtClean="0">
                <a:latin typeface="Adobe Caslon Pro"/>
                <a:cs typeface="Adobe Caslon Pro"/>
              </a:rPr>
              <a:t>2. The author feels that imagination transforms a person, making him stronger and more hopeful than before.</a:t>
            </a:r>
          </a:p>
          <a:p>
            <a:endParaRPr lang="en-US" sz="2400" dirty="0" smtClean="0">
              <a:latin typeface="Adobe Caslon Pro"/>
              <a:cs typeface="Adobe Caslon Pro"/>
            </a:endParaRPr>
          </a:p>
          <a:p>
            <a:r>
              <a:rPr lang="en-US" sz="2400" dirty="0" smtClean="0">
                <a:latin typeface="Adobe Caslon Pro"/>
                <a:cs typeface="Adobe Caslon Pro"/>
              </a:rPr>
              <a:t>3. The author feels that imagination helps the little girl return to her room with enough hope to face the next day.</a:t>
            </a:r>
          </a:p>
          <a:p>
            <a:endParaRPr lang="en-US" sz="2400" dirty="0" smtClean="0">
              <a:latin typeface="Adobe Caslon Pro"/>
              <a:cs typeface="Adobe Caslon Pro"/>
            </a:endParaRPr>
          </a:p>
          <a:p>
            <a:r>
              <a:rPr lang="en-US" sz="2400" dirty="0" smtClean="0">
                <a:latin typeface="Adobe Caslon Pro"/>
                <a:cs typeface="Adobe Caslon Pro"/>
              </a:rPr>
              <a:t>4. The author feels that imagination lives in every individual as an invincible force, a small thing that can withstand life’s greatest </a:t>
            </a:r>
          </a:p>
          <a:p>
            <a:endParaRPr lang="en-US" sz="2400" dirty="0" smtClean="0">
              <a:latin typeface="Adobe Caslon Pro"/>
              <a:cs typeface="Adobe Caslon Pro"/>
            </a:endParaRPr>
          </a:p>
          <a:p>
            <a:r>
              <a:rPr lang="en-US" sz="2400" dirty="0" smtClean="0">
                <a:latin typeface="Adobe Caslon Pro"/>
                <a:cs typeface="Adobe Caslon Pro"/>
              </a:rPr>
              <a:t>5. The author feels that imagination, though often ignored or unnoticed, lives in everyone and is the small thing that defines us as unique individuals.</a:t>
            </a:r>
            <a:endParaRPr lang="en-US" sz="2400" dirty="0" smtClean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547067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048" y="513391"/>
            <a:ext cx="827337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dobe Caslon Pro"/>
                <a:cs typeface="Adobe Caslon Pro"/>
              </a:rPr>
              <a:t>STEP THREE: Polish</a:t>
            </a:r>
          </a:p>
          <a:p>
            <a:endParaRPr lang="en-US" dirty="0" smtClean="0">
              <a:latin typeface="Adobe Caslon Pro"/>
              <a:cs typeface="Adobe Caslon Pro"/>
            </a:endParaRPr>
          </a:p>
          <a:p>
            <a:r>
              <a:rPr lang="en-US" sz="2400" dirty="0" smtClean="0">
                <a:latin typeface="Adobe Caslon Pro"/>
                <a:cs typeface="Adobe Caslon Pro"/>
              </a:rPr>
              <a:t>Now that you have written 3-5 theme statements choose the best one. </a:t>
            </a:r>
          </a:p>
          <a:p>
            <a:endParaRPr lang="en-US" sz="2400" dirty="0" smtClean="0">
              <a:latin typeface="Adobe Caslon Pro"/>
              <a:cs typeface="Adobe Caslon Pro"/>
            </a:endParaRPr>
          </a:p>
          <a:p>
            <a:r>
              <a:rPr lang="en-US" sz="2400" dirty="0" smtClean="0">
                <a:latin typeface="Adobe Caslon Pro"/>
                <a:cs typeface="Adobe Caslon Pro"/>
              </a:rPr>
              <a:t>Next, we cut “The author feels that….” phrase.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dobe Caslon Pro"/>
                <a:cs typeface="Adobe Caslon Pro"/>
              </a:rPr>
              <a:t>Be concise (PACT), such phrases are filler.</a:t>
            </a:r>
          </a:p>
          <a:p>
            <a:endParaRPr lang="en-US" sz="2400" dirty="0" smtClean="0">
              <a:latin typeface="Adobe Caslon Pro"/>
              <a:cs typeface="Adobe Caslon Pro"/>
            </a:endParaRPr>
          </a:p>
          <a:p>
            <a:r>
              <a:rPr lang="en-US" sz="2400" dirty="0" smtClean="0">
                <a:latin typeface="Adobe Caslon Pro"/>
                <a:cs typeface="Adobe Caslon Pro"/>
              </a:rPr>
              <a:t>Finally, I encourage you to write your ideas as precisely and stylishly as you can.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dobe Caslon Pro"/>
                <a:cs typeface="Adobe Caslon Pro"/>
              </a:rPr>
              <a:t> Where am I adding style? In my examples?  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dobe Caslon Pro"/>
                <a:cs typeface="Adobe Caslon Pro"/>
              </a:rPr>
              <a:t>In the book, a red tree sprouts in the closing pages, and I am conjuring this image with my </a:t>
            </a:r>
            <a:r>
              <a:rPr lang="en-US" sz="2400" b="1" dirty="0" smtClean="0">
                <a:latin typeface="Adobe Caslon Pro"/>
                <a:cs typeface="Adobe Caslon Pro"/>
              </a:rPr>
              <a:t>diction</a:t>
            </a:r>
            <a:r>
              <a:rPr lang="en-US" sz="2400" dirty="0" smtClean="0">
                <a:latin typeface="Adobe Caslon Pro"/>
                <a:cs typeface="Adobe Caslon Pro"/>
              </a:rPr>
              <a:t>. I use style to illustrate the growth of the tree, to really focus on imagery of the story I’m trying to parallel. </a:t>
            </a:r>
          </a:p>
          <a:p>
            <a:endParaRPr lang="en-US" dirty="0" smtClean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093894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501" y="1347064"/>
            <a:ext cx="67726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dobe Caslon Pro"/>
                <a:cs typeface="Adobe Caslon Pro"/>
              </a:rPr>
              <a:t>Of course, this one lesson will not teach all of you how to write a brilliant theme statement or a brilliant theme. </a:t>
            </a:r>
          </a:p>
          <a:p>
            <a:endParaRPr lang="en-US" sz="3200" dirty="0" smtClean="0">
              <a:latin typeface="Adobe Caslon Pro"/>
              <a:cs typeface="Adobe Caslon Pro"/>
            </a:endParaRPr>
          </a:p>
          <a:p>
            <a:r>
              <a:rPr lang="en-US" sz="3200" dirty="0" smtClean="0">
                <a:latin typeface="Adobe Caslon Pro"/>
                <a:cs typeface="Adobe Caslon Pro"/>
              </a:rPr>
              <a:t>It does, however, lay an excellent foundation, and through frequent practice you will master this skill and hopefully be able to create your own theme for your narrative story. </a:t>
            </a:r>
            <a:endParaRPr lang="en-US" sz="3200" dirty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402684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How to develop your theme</a:t>
            </a:r>
            <a:endParaRPr lang="en-US" dirty="0">
              <a:latin typeface="Adobe Caslon Pro"/>
              <a:cs typeface="Adobe Casl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dobe Caslon Pro"/>
                <a:cs typeface="Adobe Caslon Pro"/>
              </a:rPr>
              <a:t>Look at your main character. </a:t>
            </a:r>
          </a:p>
          <a:p>
            <a:pPr lvl="1"/>
            <a:r>
              <a:rPr lang="en-US" dirty="0" smtClean="0">
                <a:latin typeface="Adobe Caslon Pro"/>
                <a:cs typeface="Adobe Caslon Pro"/>
              </a:rPr>
              <a:t>Consider what will happen to them</a:t>
            </a:r>
          </a:p>
          <a:p>
            <a:pPr lvl="1"/>
            <a:r>
              <a:rPr lang="en-US" dirty="0" smtClean="0">
                <a:latin typeface="Adobe Caslon Pro"/>
                <a:cs typeface="Adobe Caslon Pro"/>
              </a:rPr>
              <a:t>Will he or she change in some way? </a:t>
            </a:r>
          </a:p>
          <a:p>
            <a:r>
              <a:rPr lang="en-US" dirty="0" smtClean="0">
                <a:latin typeface="Adobe Caslon Pro"/>
                <a:cs typeface="Adobe Caslon Pro"/>
              </a:rPr>
              <a:t>Sometimes authors like to state the theme</a:t>
            </a:r>
          </a:p>
          <a:p>
            <a:pPr lvl="1"/>
            <a:r>
              <a:rPr lang="en-US" dirty="0" smtClean="0">
                <a:latin typeface="Adobe Caslon Pro"/>
                <a:cs typeface="Adobe Caslon Pro"/>
              </a:rPr>
              <a:t>Such as in a conclusion at the end of the book by a character and his/her observations</a:t>
            </a:r>
          </a:p>
          <a:p>
            <a:r>
              <a:rPr lang="en-US" dirty="0" smtClean="0">
                <a:latin typeface="Adobe Caslon Pro"/>
                <a:cs typeface="Adobe Caslon Pro"/>
              </a:rPr>
              <a:t>A title can give clues to the theme</a:t>
            </a:r>
          </a:p>
          <a:p>
            <a:r>
              <a:rPr lang="en-US" dirty="0" smtClean="0">
                <a:latin typeface="Adobe Caslon Pro"/>
                <a:cs typeface="Adobe Caslon Pro"/>
              </a:rPr>
              <a:t>Examine your conflict; how could this portray theme? </a:t>
            </a:r>
          </a:p>
        </p:txBody>
      </p:sp>
    </p:spTree>
    <p:extLst>
      <p:ext uri="{BB962C8B-B14F-4D97-AF65-F5344CB8AC3E}">
        <p14:creationId xmlns:p14="http://schemas.microsoft.com/office/powerpoint/2010/main" val="122941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Definition</a:t>
            </a:r>
            <a:endParaRPr lang="en-US" dirty="0">
              <a:latin typeface="Adobe Caslon Pro"/>
              <a:cs typeface="Adobe Casl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In your group, define what you think is the definition of </a:t>
            </a:r>
            <a:r>
              <a:rPr lang="en-US" i="1" dirty="0" smtClean="0">
                <a:latin typeface="Adobe Caslon Pro"/>
                <a:cs typeface="Adobe Caslon Pro"/>
              </a:rPr>
              <a:t>theme.</a:t>
            </a:r>
            <a:endParaRPr lang="en-US" dirty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64969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Why is theme important? </a:t>
            </a:r>
            <a:endParaRPr lang="en-US" dirty="0">
              <a:latin typeface="Adobe Caslon Pro"/>
              <a:cs typeface="Adobe Casl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dobe Caslon Pro"/>
                <a:cs typeface="Adobe Caslon Pro"/>
              </a:rPr>
              <a:t>The theme is a literary work’s primary purpose</a:t>
            </a:r>
            <a:endParaRPr lang="en-US" dirty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77694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Good Works of Literature</a:t>
            </a:r>
            <a:endParaRPr lang="en-US" dirty="0">
              <a:latin typeface="Adobe Caslon Pro"/>
              <a:cs typeface="Adobe Casl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06573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dobe Caslon Pro"/>
                <a:cs typeface="Adobe Caslon Pro"/>
              </a:rPr>
              <a:t>A good work of literature is complex and could contain many themes, Much like how a story can have multiple conflicts. </a:t>
            </a:r>
          </a:p>
          <a:p>
            <a:r>
              <a:rPr lang="en-US" dirty="0" smtClean="0">
                <a:latin typeface="Adobe Caslon Pro"/>
                <a:cs typeface="Adobe Caslon Pro"/>
              </a:rPr>
              <a:t>Some may be large and obvious; some may be small and less obvious. </a:t>
            </a:r>
            <a:endParaRPr lang="en-US" dirty="0">
              <a:latin typeface="Adobe Caslon Pro"/>
              <a:cs typeface="Adobe Caslon Pro"/>
            </a:endParaRPr>
          </a:p>
        </p:txBody>
      </p:sp>
      <p:pic>
        <p:nvPicPr>
          <p:cNvPr id="4" name="Picture 3" descr="Screen Shot 2014-10-13 at 4.29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062" y="1457178"/>
            <a:ext cx="3949092" cy="466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14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The reader owns the meaning</a:t>
            </a:r>
            <a:endParaRPr lang="en-US" dirty="0">
              <a:latin typeface="Adobe Caslon Pro"/>
              <a:cs typeface="Adobe Casl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Much like when you read, you find ideas in the story that the author may have never intended. But for you, it’s there, and it has meaning. </a:t>
            </a:r>
          </a:p>
          <a:p>
            <a:r>
              <a:rPr lang="en-US" dirty="0" smtClean="0">
                <a:latin typeface="Adobe Caslon Pro"/>
                <a:cs typeface="Adobe Caslon Pro"/>
              </a:rPr>
              <a:t>Keep this in mind for your audience. </a:t>
            </a:r>
            <a:endParaRPr lang="en-US" dirty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43067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4" name="Picture 3" descr="Screen Shot 2014-10-13 at 4.37.2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84" y="1899333"/>
            <a:ext cx="6519974" cy="46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8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0515" y="432622"/>
            <a:ext cx="7946285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sz="2400" dirty="0" smtClean="0">
              <a:latin typeface="Adobe Caslon Pro"/>
              <a:cs typeface="Adobe Caslon Pro"/>
            </a:endParaRPr>
          </a:p>
          <a:p>
            <a:pPr marL="285750" indent="-285750">
              <a:buFont typeface="Arial"/>
              <a:buChar char="•"/>
            </a:pPr>
            <a:endParaRPr lang="en-US" sz="2400" dirty="0">
              <a:latin typeface="Adobe Caslon Pro"/>
              <a:cs typeface="Adobe Caslon Pro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dobe Caslon Pro"/>
                <a:cs typeface="Adobe Caslon Pro"/>
              </a:rPr>
              <a:t>Multiple themes exist in any piece of art. Art is nuanced, so any painting, story, photograph, play, sculpture, or song will have multiple lessons within.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>
              <a:latin typeface="Adobe Caslon Pro"/>
              <a:cs typeface="Adobe Caslon Pro"/>
            </a:endParaRPr>
          </a:p>
          <a:p>
            <a:pPr marL="285750" indent="-285750">
              <a:buFont typeface="Arial"/>
              <a:buChar char="•"/>
            </a:pPr>
            <a:endParaRPr lang="en-US" sz="2400" dirty="0" smtClean="0">
              <a:latin typeface="Adobe Caslon Pro"/>
              <a:cs typeface="Adobe Caslon Pro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Adobe Caslon Pro"/>
                <a:cs typeface="Adobe Caslon Pro"/>
              </a:rPr>
              <a:t>A theme is never one word. There’s a difference between topics and themes. Family, love, and betrayal are all topics. The specific comment the author wants to make about families is the theme.</a:t>
            </a:r>
            <a:endParaRPr lang="en-US" sz="2400" dirty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12947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"/>
                <a:cs typeface="Adobe Caslon Pro"/>
              </a:rPr>
              <a:t>Read </a:t>
            </a:r>
            <a:r>
              <a:rPr lang="en-US" i="1" dirty="0" smtClean="0">
                <a:latin typeface="Adobe Caslon Pro"/>
                <a:cs typeface="Adobe Caslon Pro"/>
              </a:rPr>
              <a:t>The Red Tree</a:t>
            </a:r>
            <a:endParaRPr lang="en-US" i="1" dirty="0">
              <a:latin typeface="Adobe Caslon Pro"/>
              <a:cs typeface="Adobe Caslo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dobe Caslon Pro"/>
                <a:cs typeface="Adobe Caslon Pro"/>
              </a:rPr>
              <a:t>Pay attention the the following story </a:t>
            </a:r>
            <a:r>
              <a:rPr lang="en-US" i="1" dirty="0" smtClean="0">
                <a:latin typeface="Adobe Caslon Pro"/>
                <a:cs typeface="Adobe Caslon Pro"/>
              </a:rPr>
              <a:t>The Red Tree </a:t>
            </a:r>
            <a:r>
              <a:rPr lang="en-US" dirty="0" smtClean="0">
                <a:latin typeface="Adobe Caslon Pro"/>
                <a:cs typeface="Adobe Caslon Pro"/>
              </a:rPr>
              <a:t>by Shaun Tan</a:t>
            </a:r>
          </a:p>
          <a:p>
            <a:r>
              <a:rPr lang="en-US" dirty="0" smtClean="0">
                <a:latin typeface="Adobe Caslon Pro"/>
                <a:cs typeface="Adobe Caslon Pro"/>
              </a:rPr>
              <a:t>Have some fun; count how many red leaves you see. </a:t>
            </a:r>
          </a:p>
          <a:p>
            <a:r>
              <a:rPr lang="en-US" dirty="0" smtClean="0">
                <a:latin typeface="Adobe Caslon Pro"/>
                <a:cs typeface="Adobe Caslon Pro"/>
              </a:rPr>
              <a:t>More importantly, pay attention to theme throughout the story.</a:t>
            </a:r>
            <a:endParaRPr lang="en-US" dirty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2409750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6828" y="684912"/>
            <a:ext cx="63493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dobe Caslon Pro"/>
                <a:cs typeface="Adobe Caslon Pro"/>
              </a:rPr>
              <a:t>STEP ONE: This book is about…</a:t>
            </a:r>
            <a:endParaRPr lang="en-US" sz="2800" b="1" dirty="0">
              <a:latin typeface="Adobe Caslon Pro"/>
              <a:cs typeface="Adobe Caslon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7212" y="1424039"/>
            <a:ext cx="71189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dobe Caslon Pro"/>
                <a:cs typeface="Adobe Caslon Pro"/>
              </a:rPr>
              <a:t>ON your OWN: Complete this phrase, “The book is about….” </a:t>
            </a:r>
          </a:p>
          <a:p>
            <a:endParaRPr lang="en-US" sz="2400" dirty="0" smtClean="0">
              <a:latin typeface="Adobe Caslon Pro"/>
              <a:cs typeface="Adobe Caslon Pro"/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Adobe Caslon Pro"/>
                <a:cs typeface="Adobe Caslon Pro"/>
              </a:rPr>
              <a:t>Challenge yourself to create at least 30 words or phrases in two to five minutes.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latin typeface="Adobe Caslon Pro"/>
                <a:cs typeface="Adobe Caslon Pro"/>
              </a:rPr>
              <a:t>Get it down. Don’t edit. Just write.</a:t>
            </a:r>
          </a:p>
          <a:p>
            <a:endParaRPr lang="en-US" sz="2400" dirty="0">
              <a:latin typeface="Adobe Caslon Pro"/>
              <a:cs typeface="Adobe Caslon Pro"/>
            </a:endParaRPr>
          </a:p>
          <a:p>
            <a:r>
              <a:rPr lang="en-US" sz="2400" dirty="0" smtClean="0">
                <a:latin typeface="Adobe Caslon Pro"/>
                <a:cs typeface="Adobe Caslon Pro"/>
              </a:rPr>
              <a:t>Then, Review the difference between abstract and concrete words. In this process, concrete words will not lead to theme statements, so we will  these out.</a:t>
            </a:r>
          </a:p>
          <a:p>
            <a:endParaRPr lang="en-US" sz="2400" dirty="0" smtClean="0">
              <a:latin typeface="Adobe Caslon Pro"/>
              <a:cs typeface="Adobe Caslon Pro"/>
            </a:endParaRPr>
          </a:p>
          <a:p>
            <a:endParaRPr lang="en-US" sz="2400" dirty="0">
              <a:latin typeface="Adobe Caslon Pro"/>
              <a:cs typeface="Adobe Caslon Pro"/>
            </a:endParaRPr>
          </a:p>
          <a:p>
            <a:endParaRPr lang="en-US" sz="2400" dirty="0"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:p14="http://schemas.microsoft.com/office/powerpoint/2010/main" val="1973993874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74</TotalTime>
  <Words>942</Words>
  <Application>Microsoft Macintosh PowerPoint</Application>
  <PresentationFormat>On-screen Show (4:3)</PresentationFormat>
  <Paragraphs>79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Black</vt:lpstr>
      <vt:lpstr>Theme</vt:lpstr>
      <vt:lpstr>Definition</vt:lpstr>
      <vt:lpstr>Why is theme important? </vt:lpstr>
      <vt:lpstr>Good Works of Literature</vt:lpstr>
      <vt:lpstr>The reader owns the meaning</vt:lpstr>
      <vt:lpstr>Overview</vt:lpstr>
      <vt:lpstr>PowerPoint Presentation</vt:lpstr>
      <vt:lpstr>Read The Red Tree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develop your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</dc:title>
  <dc:creator>Technology  Dept.</dc:creator>
  <cp:lastModifiedBy>Technology  Dept.</cp:lastModifiedBy>
  <cp:revision>5</cp:revision>
  <dcterms:created xsi:type="dcterms:W3CDTF">2014-10-13T21:22:51Z</dcterms:created>
  <dcterms:modified xsi:type="dcterms:W3CDTF">2014-10-13T22:37:27Z</dcterms:modified>
</cp:coreProperties>
</file>